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8" r:id="rId1"/>
  </p:sldMasterIdLst>
  <p:notesMasterIdLst>
    <p:notesMasterId r:id="rId18"/>
  </p:notesMasterIdLst>
  <p:sldIdLst>
    <p:sldId id="258" r:id="rId2"/>
    <p:sldId id="260" r:id="rId3"/>
    <p:sldId id="261" r:id="rId4"/>
    <p:sldId id="262" r:id="rId5"/>
    <p:sldId id="263" r:id="rId6"/>
    <p:sldId id="264" r:id="rId7"/>
    <p:sldId id="269" r:id="rId8"/>
    <p:sldId id="270" r:id="rId9"/>
    <p:sldId id="271" r:id="rId10"/>
    <p:sldId id="272" r:id="rId11"/>
    <p:sldId id="267" r:id="rId12"/>
    <p:sldId id="266" r:id="rId13"/>
    <p:sldId id="268" r:id="rId14"/>
    <p:sldId id="273" r:id="rId15"/>
    <p:sldId id="265" r:id="rId16"/>
    <p:sldId id="25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5BE263C-DBD7-4A20-BB59-AAB30ACAA65A}" styleName="Medium Style 3 –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–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–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29" autoAdjust="0"/>
    <p:restoredTop sz="94597"/>
  </p:normalViewPr>
  <p:slideViewPr>
    <p:cSldViewPr snapToGrid="0">
      <p:cViewPr varScale="1">
        <p:scale>
          <a:sx n="81" d="100"/>
          <a:sy n="81" d="100"/>
        </p:scale>
        <p:origin x="480" y="48"/>
      </p:cViewPr>
      <p:guideLst/>
    </p:cSldViewPr>
  </p:slideViewPr>
  <p:outlineViewPr>
    <p:cViewPr>
      <p:scale>
        <a:sx n="40" d="100"/>
        <a:sy n="4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86310-5E11-0A4B-B668-C17D1AAE647A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70F068-B424-484E-B7CA-34701820A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302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0F068-B424-484E-B7CA-34701820A5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175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0F068-B424-484E-B7CA-34701820A5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0F068-B424-484E-B7CA-34701820A5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172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0F068-B424-484E-B7CA-34701820A5A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17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505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090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055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51580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126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73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574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2623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79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99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79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5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957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84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3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32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320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4296E-4AB5-4754-A02B-5EDF86FECBE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B641F8-CCD5-42D8-A3DD-A4526808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663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70" r:id="rId2"/>
    <p:sldLayoutId id="2147483871" r:id="rId3"/>
    <p:sldLayoutId id="2147483872" r:id="rId4"/>
    <p:sldLayoutId id="2147483873" r:id="rId5"/>
    <p:sldLayoutId id="2147483874" r:id="rId6"/>
    <p:sldLayoutId id="2147483875" r:id="rId7"/>
    <p:sldLayoutId id="2147483876" r:id="rId8"/>
    <p:sldLayoutId id="2147483877" r:id="rId9"/>
    <p:sldLayoutId id="2147483878" r:id="rId10"/>
    <p:sldLayoutId id="2147483879" r:id="rId11"/>
    <p:sldLayoutId id="2147483880" r:id="rId12"/>
    <p:sldLayoutId id="2147483881" r:id="rId13"/>
    <p:sldLayoutId id="2147483882" r:id="rId14"/>
    <p:sldLayoutId id="2147483883" r:id="rId15"/>
    <p:sldLayoutId id="2147483884" r:id="rId16"/>
    <p:sldLayoutId id="214748388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AF7C24B-49DA-F8F7-EBBF-ACD719D0B2DC}"/>
              </a:ext>
            </a:extLst>
          </p:cNvPr>
          <p:cNvSpPr/>
          <p:nvPr/>
        </p:nvSpPr>
        <p:spPr>
          <a:xfrm>
            <a:off x="-1569641" y="998831"/>
            <a:ext cx="1436821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800" b="1" dirty="0">
                <a:ln/>
                <a:solidFill>
                  <a:srgbClr val="7030A0"/>
                </a:solidFill>
              </a:rPr>
              <a:t>         Automated Detection </a:t>
            </a:r>
          </a:p>
          <a:p>
            <a:pPr algn="ctr"/>
            <a:r>
              <a:rPr lang="en-US" sz="4800" b="1" dirty="0">
                <a:ln/>
                <a:solidFill>
                  <a:srgbClr val="7030A0"/>
                </a:solidFill>
              </a:rPr>
              <a:t>         Of Skin Cancer from </a:t>
            </a:r>
            <a:r>
              <a:rPr lang="en-US" sz="4800" b="1" dirty="0" err="1">
                <a:ln/>
                <a:solidFill>
                  <a:srgbClr val="7030A0"/>
                </a:solidFill>
              </a:rPr>
              <a:t>Dermoscopy</a:t>
            </a:r>
            <a:r>
              <a:rPr lang="en-US" sz="4800" b="1" dirty="0">
                <a:ln/>
                <a:solidFill>
                  <a:srgbClr val="7030A0"/>
                </a:solidFill>
              </a:rPr>
              <a:t> Image</a:t>
            </a:r>
            <a:endParaRPr lang="en-US" sz="4800" b="1" cap="none" spc="0" dirty="0">
              <a:ln/>
              <a:solidFill>
                <a:srgbClr val="7030A0"/>
              </a:solidFill>
              <a:effectLst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5A75FF-4D44-365C-8E72-5D3CA378D786}"/>
              </a:ext>
            </a:extLst>
          </p:cNvPr>
          <p:cNvSpPr/>
          <p:nvPr/>
        </p:nvSpPr>
        <p:spPr>
          <a:xfrm>
            <a:off x="3547067" y="3742508"/>
            <a:ext cx="783068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3200" b="1" dirty="0">
                <a:ln/>
                <a:solidFill>
                  <a:schemeClr val="accent1">
                    <a:lumMod val="50000"/>
                  </a:schemeClr>
                </a:solidFill>
              </a:rPr>
              <a:t>GROUP ID: 25HR10</a:t>
            </a:r>
            <a:endParaRPr lang="en-US" sz="3200" b="1" cap="none" spc="0" dirty="0">
              <a:ln/>
              <a:solidFill>
                <a:schemeClr val="accent1">
                  <a:lumMod val="50000"/>
                </a:schemeClr>
              </a:solidFill>
              <a:effectLst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509E8F-148E-A987-1371-2D6026F1ECE1}"/>
              </a:ext>
            </a:extLst>
          </p:cNvPr>
          <p:cNvSpPr/>
          <p:nvPr/>
        </p:nvSpPr>
        <p:spPr>
          <a:xfrm>
            <a:off x="2664826" y="4441371"/>
            <a:ext cx="9527174" cy="181588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800" b="1" dirty="0">
                <a:ln/>
                <a:solidFill>
                  <a:schemeClr val="tx1">
                    <a:lumMod val="75000"/>
                    <a:lumOff val="25000"/>
                  </a:schemeClr>
                </a:solidFill>
              </a:rPr>
              <a:t> Priyanshi Agrawal: 2301CS90</a:t>
            </a:r>
          </a:p>
          <a:p>
            <a:pPr algn="ctr"/>
            <a:r>
              <a:rPr lang="en-US" sz="2800" b="1" cap="none" spc="0" dirty="0">
                <a:ln/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Shiksha </a:t>
            </a:r>
            <a:r>
              <a:rPr lang="en-US" sz="2800" b="1" dirty="0" err="1">
                <a:ln/>
                <a:solidFill>
                  <a:schemeClr val="tx1">
                    <a:lumMod val="75000"/>
                    <a:lumOff val="25000"/>
                  </a:schemeClr>
                </a:solidFill>
              </a:rPr>
              <a:t>R</a:t>
            </a:r>
            <a:r>
              <a:rPr lang="en-US" sz="2800" b="1" cap="none" spc="0" dirty="0" err="1">
                <a:ln/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aginee</a:t>
            </a:r>
            <a:r>
              <a:rPr lang="en-US" sz="2800" b="1" dirty="0">
                <a:ln/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r>
              <a:rPr lang="en-US" sz="2800" b="1" cap="none" spc="0" dirty="0">
                <a:ln/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  2301AI13</a:t>
            </a:r>
          </a:p>
          <a:p>
            <a:pPr algn="ctr"/>
            <a:r>
              <a:rPr lang="en-US" sz="2800" b="1" dirty="0">
                <a:ln/>
                <a:solidFill>
                  <a:schemeClr val="tx1">
                    <a:lumMod val="75000"/>
                    <a:lumOff val="25000"/>
                  </a:schemeClr>
                </a:solidFill>
              </a:rPr>
              <a:t> Preeti Kumari:        2301AI17</a:t>
            </a:r>
          </a:p>
          <a:p>
            <a:pPr algn="ctr"/>
            <a:r>
              <a:rPr lang="en-US" sz="2800" b="1" cap="none" spc="0" dirty="0">
                <a:ln/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2800" b="1" cap="none" spc="0" dirty="0" err="1">
                <a:ln/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CH.Rincy</a:t>
            </a:r>
            <a:r>
              <a:rPr lang="en-US" sz="2800" b="1" cap="none" spc="0" dirty="0">
                <a:ln/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en-US" sz="2800" b="1" cap="none" spc="0" dirty="0" err="1">
                <a:ln/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Chelciya</a:t>
            </a:r>
            <a:r>
              <a:rPr lang="en-US" sz="2800" b="1" cap="none" spc="0" dirty="0">
                <a:ln/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 2301CS40</a:t>
            </a:r>
          </a:p>
        </p:txBody>
      </p:sp>
    </p:spTree>
    <p:extLst>
      <p:ext uri="{BB962C8B-B14F-4D97-AF65-F5344CB8AC3E}">
        <p14:creationId xmlns:p14="http://schemas.microsoft.com/office/powerpoint/2010/main" val="1748604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5CC8AC9-F938-25A0-D587-C2A7F88E17B2}"/>
              </a:ext>
            </a:extLst>
          </p:cNvPr>
          <p:cNvSpPr txBox="1"/>
          <p:nvPr/>
        </p:nvSpPr>
        <p:spPr>
          <a:xfrm>
            <a:off x="4849931" y="374633"/>
            <a:ext cx="61026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/>
              <a:t>FLOWCHARTS</a:t>
            </a:r>
          </a:p>
        </p:txBody>
      </p:sp>
      <p:pic>
        <p:nvPicPr>
          <p:cNvPr id="9" name="Picture 8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200F855E-1FFE-A1BD-CBCB-AB5AEE726B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39" y="1891127"/>
            <a:ext cx="3250190" cy="42145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7C09D0-72F9-C172-8F94-E4DA37318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296" y="1878782"/>
            <a:ext cx="3250190" cy="42145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8F15566-0A86-8334-EC59-6BDAB9376E08}"/>
              </a:ext>
            </a:extLst>
          </p:cNvPr>
          <p:cNvSpPr txBox="1"/>
          <p:nvPr/>
        </p:nvSpPr>
        <p:spPr>
          <a:xfrm>
            <a:off x="567047" y="1379904"/>
            <a:ext cx="7273636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0000"/>
                </a:solidFill>
                <a:latin typeface="Helvetica Neue" panose="02000503000000020004" pitchFamily="2" charset="0"/>
              </a:rPr>
              <a:t> VGG16 Transfer Learning (7-class) (N4)</a:t>
            </a:r>
            <a:endParaRPr lang="en-IN" b="1" dirty="0"/>
          </a:p>
          <a:p>
            <a:pPr>
              <a:buNone/>
            </a:pPr>
            <a:endParaRPr lang="en-IN" sz="1600" b="1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59B4F7-24D5-435C-95BD-86E555EB6A28}"/>
              </a:ext>
            </a:extLst>
          </p:cNvPr>
          <p:cNvSpPr txBox="1"/>
          <p:nvPr/>
        </p:nvSpPr>
        <p:spPr>
          <a:xfrm>
            <a:off x="5148849" y="1365551"/>
            <a:ext cx="37454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0000"/>
                </a:solidFill>
                <a:latin typeface="Helvetica Neue" panose="02000503000000020004" pitchFamily="2" charset="0"/>
              </a:rPr>
              <a:t>ResNet50 (7-class) (N5)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84F7D7-774A-A518-50B7-AA6218E40EAB}"/>
              </a:ext>
            </a:extLst>
          </p:cNvPr>
          <p:cNvSpPr txBox="1"/>
          <p:nvPr/>
        </p:nvSpPr>
        <p:spPr>
          <a:xfrm>
            <a:off x="8271770" y="1318348"/>
            <a:ext cx="7273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0000"/>
                </a:solidFill>
                <a:latin typeface="Helvetica Neue" panose="02000503000000020004" pitchFamily="2" charset="0"/>
              </a:rPr>
              <a:t>VGG16 Features + Linear SVM (N6)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D1A1E99-C813-F190-E4DF-75A8B8677892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8569173" y="1878782"/>
            <a:ext cx="3250190" cy="42013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3797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62097B-9D15-2B0B-6825-5266C9F3000F}"/>
              </a:ext>
            </a:extLst>
          </p:cNvPr>
          <p:cNvSpPr txBox="1"/>
          <p:nvPr/>
        </p:nvSpPr>
        <p:spPr>
          <a:xfrm>
            <a:off x="201479" y="636000"/>
            <a:ext cx="681925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Results and Discussion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F91F78-E4DE-0578-E7A4-84BD26316073}"/>
              </a:ext>
            </a:extLst>
          </p:cNvPr>
          <p:cNvSpPr txBox="1"/>
          <p:nvPr/>
        </p:nvSpPr>
        <p:spPr>
          <a:xfrm>
            <a:off x="2061275" y="1394246"/>
            <a:ext cx="6106332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Results 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287852-24B3-4B9B-1C84-57613A55561A}"/>
              </a:ext>
            </a:extLst>
          </p:cNvPr>
          <p:cNvSpPr txBox="1"/>
          <p:nvPr/>
        </p:nvSpPr>
        <p:spPr>
          <a:xfrm>
            <a:off x="2534195" y="2106325"/>
            <a:ext cx="9089534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evaluated five models on the HAM10000 dataset.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To measure clinical usefulness, we used: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  ~     Accuracy — overall correctness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Macro Recall —    important in medical diagnosis (measures how many    						  actual diseased cases were detected)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Macro F1-Score — balances precision and recall</a:t>
            </a:r>
          </a:p>
        </p:txBody>
      </p:sp>
    </p:spTree>
    <p:extLst>
      <p:ext uri="{BB962C8B-B14F-4D97-AF65-F5344CB8AC3E}">
        <p14:creationId xmlns:p14="http://schemas.microsoft.com/office/powerpoint/2010/main" val="2496492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3605BA2-397D-1104-48DE-C5C6298498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820210"/>
              </p:ext>
            </p:extLst>
          </p:nvPr>
        </p:nvGraphicFramePr>
        <p:xfrm>
          <a:off x="0" y="-45720"/>
          <a:ext cx="12191999" cy="6903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7850">
                  <a:extLst>
                    <a:ext uri="{9D8B030D-6E8A-4147-A177-3AD203B41FA5}">
                      <a16:colId xmlns:a16="http://schemas.microsoft.com/office/drawing/2014/main" val="1612962212"/>
                    </a:ext>
                  </a:extLst>
                </a:gridCol>
                <a:gridCol w="1929730">
                  <a:extLst>
                    <a:ext uri="{9D8B030D-6E8A-4147-A177-3AD203B41FA5}">
                      <a16:colId xmlns:a16="http://schemas.microsoft.com/office/drawing/2014/main" val="3009957100"/>
                    </a:ext>
                  </a:extLst>
                </a:gridCol>
                <a:gridCol w="6812076">
                  <a:extLst>
                    <a:ext uri="{9D8B030D-6E8A-4147-A177-3AD203B41FA5}">
                      <a16:colId xmlns:a16="http://schemas.microsoft.com/office/drawing/2014/main" val="1931004696"/>
                    </a:ext>
                  </a:extLst>
                </a:gridCol>
                <a:gridCol w="1882343">
                  <a:extLst>
                    <a:ext uri="{9D8B030D-6E8A-4147-A177-3AD203B41FA5}">
                      <a16:colId xmlns:a16="http://schemas.microsoft.com/office/drawing/2014/main" val="1715443734"/>
                    </a:ext>
                  </a:extLst>
                </a:gridCol>
              </a:tblGrid>
              <a:tr h="407947"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Results and Discussion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8634124"/>
                  </a:ext>
                </a:extLst>
              </a:tr>
              <a:tr h="313805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Name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Why these results?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Summary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710633"/>
                  </a:ext>
                </a:extLst>
              </a:tr>
              <a:tr h="1725930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7-Class CNN (Baseline Model)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Accuracy: 64.55%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Recall: 0.49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F1: 0.48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 pretrained knowledge → the model had to learn all features from zero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Dermoscopy</a:t>
                      </a: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images have very fine texture patterns, which shallow CNNs cannot learn well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deep enough → lacks capacity to capture small pigment networks, streaks, and color variations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Oversampling helped, but since the model is simple, it could not fully learn minority classes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High inter-class similarity (mel vs </a:t>
                      </a:r>
                      <a:r>
                        <a:rPr lang="en-US" sz="13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bkl</a:t>
                      </a: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bcc vs </a:t>
                      </a:r>
                      <a:r>
                        <a:rPr lang="en-US" sz="13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bkl</a:t>
                      </a: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 confused a simple architecture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 builds a basic understanding of the dataset but cannot learn the deeper patterns seen in medical images.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6796177"/>
                  </a:ext>
                </a:extLst>
              </a:tr>
              <a:tr h="1317983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VGG16 Transfer Learning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Accuracy: 72.64%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Recall: 0.63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F1: 0.61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Pretrained on ImageNet → already knows how to detect edges, curves, colors, and textures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Fine-tuning allowed adaptation → last layers learned lesion-specific features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Deeper architecture → more filters = better texture representation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Generalizes well because pretrained filters prevent overfitting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Learns richer features than scratch CNN because it starts with strong pretrained knowledge..</a:t>
                      </a:r>
                    </a:p>
                    <a:p>
                      <a:endParaRPr lang="en-US" sz="1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213936"/>
                  </a:ext>
                </a:extLst>
              </a:tr>
              <a:tr h="910036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Binary CNN (Benign vs Malignant)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Accuracy: 81.01%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Recall: 0.69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F1: 0.70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Binary classification is simpler than 7-class classification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Only needs to separate “benign-looking” vs “malignant-looking” patterns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Balanced oversampling significantly improved malignant detection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Less class overlap → easier decision boundary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Binary decision-making reduces complexity, boosting accuracy.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1805959"/>
                  </a:ext>
                </a:extLst>
              </a:tr>
              <a:tr h="1114009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ResNet50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Accuracy: 77.53%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Recall: 0.57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F1: 0.60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Much deeper network → learns both global structures &amp; fine-level lesion textures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Residual connections prevent vanishing gradients, so deeper layers train properly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Handles complex lesion patterns like pigment streaks, irregular borders, and multi-color lesions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Better separation between visually similar classes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ResNet</a:t>
                      </a: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sees small details that VGG16 and CNN miss, making it the strongest 7-class model.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8577427"/>
                  </a:ext>
                </a:extLst>
              </a:tr>
              <a:tr h="1114009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VGG16</a:t>
                      </a:r>
                      <a:b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+ Linear SVM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Accuracy: 61.69%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Recall: 0.45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F1: 0.41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VGG16 kept fully frozen → features not adapted to medical images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Linear SVM cannot handle nonlinear lesion patterns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 fine-tuning means no learning of </a:t>
                      </a:r>
                      <a:r>
                        <a:rPr lang="en-US" sz="13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dermoscopic</a:t>
                      </a: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-specific features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Works well only for highly distinct classes (e.g., nevus) but fails on similar 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Deep features are strong, but without fine-tuning + nonlinear classifier, performance drops.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2873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7823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43A3E6C-6056-B573-5F07-54B52772D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8583762"/>
              </p:ext>
            </p:extLst>
          </p:nvPr>
        </p:nvGraphicFramePr>
        <p:xfrm>
          <a:off x="0" y="-25401"/>
          <a:ext cx="12192000" cy="426184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971800">
                  <a:extLst>
                    <a:ext uri="{9D8B030D-6E8A-4147-A177-3AD203B41FA5}">
                      <a16:colId xmlns:a16="http://schemas.microsoft.com/office/drawing/2014/main" val="4078133065"/>
                    </a:ext>
                  </a:extLst>
                </a:gridCol>
                <a:gridCol w="1649186">
                  <a:extLst>
                    <a:ext uri="{9D8B030D-6E8A-4147-A177-3AD203B41FA5}">
                      <a16:colId xmlns:a16="http://schemas.microsoft.com/office/drawing/2014/main" val="2478428514"/>
                    </a:ext>
                  </a:extLst>
                </a:gridCol>
                <a:gridCol w="2041071">
                  <a:extLst>
                    <a:ext uri="{9D8B030D-6E8A-4147-A177-3AD203B41FA5}">
                      <a16:colId xmlns:a16="http://schemas.microsoft.com/office/drawing/2014/main" val="3924796132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3602941132"/>
                    </a:ext>
                  </a:extLst>
                </a:gridCol>
                <a:gridCol w="3815443">
                  <a:extLst>
                    <a:ext uri="{9D8B030D-6E8A-4147-A177-3AD203B41FA5}">
                      <a16:colId xmlns:a16="http://schemas.microsoft.com/office/drawing/2014/main" val="1949802973"/>
                    </a:ext>
                  </a:extLst>
                </a:gridCol>
              </a:tblGrid>
              <a:tr h="457512">
                <a:tc gridSpan="5">
                  <a:txBody>
                    <a:bodyPr/>
                    <a:lstStyle/>
                    <a:p>
                      <a:pPr algn="ctr"/>
                      <a:r>
                        <a:rPr lang="en-US" sz="2800" i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Final Model Comparison Table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611308"/>
                  </a:ext>
                </a:extLst>
              </a:tr>
              <a:tr h="45751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Accuracy 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Recall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Marco F1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973405"/>
                  </a:ext>
                </a:extLst>
              </a:tr>
              <a:tr h="482017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7-Class CNN (Baseline Model)			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64.55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Good baseline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84088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VGG16 TL (7-class)				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72.64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Strong generalization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1205381"/>
                  </a:ext>
                </a:extLst>
              </a:tr>
              <a:tr h="482017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Binary CNN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81.01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for binary tasks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8230493"/>
                  </a:ext>
                </a:extLst>
              </a:tr>
              <a:tr h="5143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ResNet50 (7-class)				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77.53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multi-class performance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2109437"/>
                  </a:ext>
                </a:extLst>
              </a:tr>
              <a:tr h="5143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VGG16 + SVM (7-class)				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61.69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Limited by linear classifier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262115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FEA9E3C-4593-5BF1-57EC-F42588B55A6D}"/>
              </a:ext>
            </a:extLst>
          </p:cNvPr>
          <p:cNvSpPr txBox="1"/>
          <p:nvPr/>
        </p:nvSpPr>
        <p:spPr>
          <a:xfrm>
            <a:off x="207281" y="4290155"/>
            <a:ext cx="611505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Key Insights: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57CC42-C978-3A31-CCF7-5BBC6EB1B405}"/>
              </a:ext>
            </a:extLst>
          </p:cNvPr>
          <p:cNvSpPr txBox="1"/>
          <p:nvPr/>
        </p:nvSpPr>
        <p:spPr>
          <a:xfrm>
            <a:off x="99331" y="4836305"/>
            <a:ext cx="12446000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Why do the models perform differently?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Scratch CNN: Too shallow → cannot learn fine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dermoscopic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textures → lower accuracy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VGG16 TL: Pretrained filters + fine-tuning → learns shapes, colors, and edges better → strong improvement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Binary CNN: Easier 2-class problem → clearer boundaries → highest accuracy in binary task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ResNet50 TL: Deep layers + residual blocks → captures complex lesion patterns → best 7-class performance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VGG16+SVM: Features frozen + linear classifier → cannot learn nonlinear patterns → lowest multi-class accuracy</a:t>
            </a:r>
          </a:p>
        </p:txBody>
      </p:sp>
    </p:spTree>
    <p:extLst>
      <p:ext uri="{BB962C8B-B14F-4D97-AF65-F5344CB8AC3E}">
        <p14:creationId xmlns:p14="http://schemas.microsoft.com/office/powerpoint/2010/main" val="620107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609ED5-30FD-2E15-C10F-0F9FC8F4FA7A}"/>
              </a:ext>
            </a:extLst>
          </p:cNvPr>
          <p:cNvSpPr txBox="1"/>
          <p:nvPr/>
        </p:nvSpPr>
        <p:spPr>
          <a:xfrm>
            <a:off x="914400" y="948690"/>
            <a:ext cx="103632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indent="-26670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 This project built and tested several deep-learning and hybrid models for classifying skin-lesion 	     images from the HAM10000 dataset.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6700" indent="-26670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  Among all models, ResNet50 gave the best accuracy for 7-class classification (77.53%), and the Binary CNN performed well for benign vs malignant classification (81.01%).</a:t>
            </a:r>
          </a:p>
          <a:p>
            <a:pPr marL="266700" indent="-266700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  This shows that pretrained models are more effective than training a CNN from scratch.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5738" indent="-185738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 Although the results are good, some skin-lesion classes are still difficult to separate because many of them look very similar.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Future improvement can be done by: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 using stronger data-augmentation methods,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 trying more advanced pretrained models,</a:t>
            </a:r>
          </a:p>
          <a:p>
            <a:pPr marL="722313" lvl="1" indent="-265113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 adding more balanced data for the rare classes, and combining predictions from multiple  models.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Overall, this work provides a solid starting point for building an automated system that can help in early skin-cancer detection.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65875-F19A-21E7-5142-CE31FE2317A3}"/>
              </a:ext>
            </a:extLst>
          </p:cNvPr>
          <p:cNvSpPr txBox="1"/>
          <p:nvPr/>
        </p:nvSpPr>
        <p:spPr>
          <a:xfrm>
            <a:off x="1385521" y="187078"/>
            <a:ext cx="611505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Conclusion : </a:t>
            </a:r>
          </a:p>
        </p:txBody>
      </p:sp>
    </p:spTree>
    <p:extLst>
      <p:ext uri="{BB962C8B-B14F-4D97-AF65-F5344CB8AC3E}">
        <p14:creationId xmlns:p14="http://schemas.microsoft.com/office/powerpoint/2010/main" val="966175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8977C0F-AD1B-3A97-DE54-DA84AB315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5787568"/>
              </p:ext>
            </p:extLst>
          </p:nvPr>
        </p:nvGraphicFramePr>
        <p:xfrm>
          <a:off x="1126278" y="629392"/>
          <a:ext cx="10200702" cy="6139258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3400234">
                  <a:extLst>
                    <a:ext uri="{9D8B030D-6E8A-4147-A177-3AD203B41FA5}">
                      <a16:colId xmlns:a16="http://schemas.microsoft.com/office/drawing/2014/main" val="987096002"/>
                    </a:ext>
                  </a:extLst>
                </a:gridCol>
                <a:gridCol w="3400234">
                  <a:extLst>
                    <a:ext uri="{9D8B030D-6E8A-4147-A177-3AD203B41FA5}">
                      <a16:colId xmlns:a16="http://schemas.microsoft.com/office/drawing/2014/main" val="3741958815"/>
                    </a:ext>
                  </a:extLst>
                </a:gridCol>
                <a:gridCol w="3400234">
                  <a:extLst>
                    <a:ext uri="{9D8B030D-6E8A-4147-A177-3AD203B41FA5}">
                      <a16:colId xmlns:a16="http://schemas.microsoft.com/office/drawing/2014/main" val="3395498657"/>
                    </a:ext>
                  </a:extLst>
                </a:gridCol>
              </a:tblGrid>
              <a:tr h="486889">
                <a:tc gridSpan="3"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Contributions and novelties 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800" b="0" kern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0084609"/>
                  </a:ext>
                </a:extLst>
              </a:tr>
              <a:tr h="5652369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Clean and Reliable Dataset Reconstruction. </a:t>
                      </a:r>
                      <a:br>
                        <a:rPr lang="en-US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Removed duplicate images from Part 1 and Part 2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Corrected metadata issues and ensured consistent labels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Used lesion-level splitting (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GroupShuffleSplit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 to eliminate patient-level leakage</a:t>
                      </a:r>
                      <a:b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Ensures fair training and realistic evaluation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Comprehensive Model     Benchmarking</a:t>
                      </a:r>
                      <a:br>
                        <a:rPr lang="en-US" dirty="0">
                          <a:solidFill>
                            <a:schemeClr val="tx1"/>
                          </a:solidFill>
                        </a:rPr>
                      </a:br>
                      <a:b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Implemented and compared five major architectures on the same dataset: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Custom CNN (Binary + 7-class)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VGG16 (Transfer Learning)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ResNet50 (Fine-tuning)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VGG16 + SVM (Deep Features + Classical ML)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Evaluated with accuracy, precision, recall, and F1-score</a:t>
                      </a:r>
                      <a:b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Provides a complete understanding of which model suits 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dermoscopy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classification best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Balanced Framework for Medical Image Classification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Applied oversampling to handle severe class imbalance</a:t>
                      </a: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Ensured reproducibility with saved CSV splits and separate notebooks</a:t>
                      </a: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Built end-to-end workflow: preprocessing → model training → evaluation</a:t>
                      </a: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Creates a practical and reusable pipeline for future skin-cancer AI research</a:t>
                      </a:r>
                      <a:b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</a:br>
                      <a:br>
                        <a:rPr lang="en-US" dirty="0">
                          <a:solidFill>
                            <a:schemeClr val="tx1"/>
                          </a:solidFill>
                        </a:rPr>
                      </a:b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9585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1781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0B47481-E0CC-C987-9C8B-3542B4F537E5}"/>
              </a:ext>
            </a:extLst>
          </p:cNvPr>
          <p:cNvSpPr txBox="1"/>
          <p:nvPr/>
        </p:nvSpPr>
        <p:spPr>
          <a:xfrm>
            <a:off x="1743662" y="515219"/>
            <a:ext cx="610933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References : 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D430C5-5977-B47B-E1C6-249BF5BC58D3}"/>
              </a:ext>
            </a:extLst>
          </p:cNvPr>
          <p:cNvSpPr txBox="1"/>
          <p:nvPr/>
        </p:nvSpPr>
        <p:spPr>
          <a:xfrm>
            <a:off x="1774508" y="1124516"/>
            <a:ext cx="9746932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 err="1"/>
              <a:t>Mridha</a:t>
            </a:r>
            <a:r>
              <a:rPr lang="en-US" sz="1600" i="1" dirty="0"/>
              <a:t>, K. et al. (2023)</a:t>
            </a:r>
          </a:p>
          <a:p>
            <a:r>
              <a:rPr lang="en-US" sz="1600" i="1" dirty="0"/>
              <a:t>“Interpretable Skin Cancer Classification Using Optimized CNN,”</a:t>
            </a:r>
          </a:p>
          <a:p>
            <a:r>
              <a:rPr lang="en-US" sz="1600" i="1" dirty="0"/>
              <a:t>IEEE Access, 2023.</a:t>
            </a:r>
          </a:p>
          <a:p>
            <a:endParaRPr lang="en-US" sz="1600" i="1" dirty="0"/>
          </a:p>
          <a:p>
            <a:r>
              <a:rPr lang="en-US" sz="1600" i="1" dirty="0"/>
              <a:t>Mahmud, F. et al. (2023)</a:t>
            </a:r>
          </a:p>
          <a:p>
            <a:r>
              <a:rPr lang="en-US" sz="1600" i="1" dirty="0"/>
              <a:t>“An Interpretable Deep Learning Approach for Skin Cancer Categorization,”</a:t>
            </a:r>
          </a:p>
          <a:p>
            <a:r>
              <a:rPr lang="en-US" sz="1600" i="1" dirty="0" err="1"/>
              <a:t>arXiv</a:t>
            </a:r>
            <a:r>
              <a:rPr lang="en-US" sz="1600" i="1" dirty="0"/>
              <a:t> preprint, 2023.</a:t>
            </a:r>
          </a:p>
          <a:p>
            <a:endParaRPr lang="en-US" sz="1600" i="1" dirty="0"/>
          </a:p>
          <a:p>
            <a:r>
              <a:rPr lang="en-US" sz="1600" i="1" dirty="0"/>
              <a:t>Murali, P. &amp; Mazumder, D. H. (2025)</a:t>
            </a:r>
          </a:p>
          <a:p>
            <a:r>
              <a:rPr lang="en-US" sz="1600" i="1" dirty="0"/>
              <a:t>“Skin Cancer Detection Using Deep Learning Techniques: A Review,”</a:t>
            </a:r>
          </a:p>
          <a:p>
            <a:r>
              <a:rPr lang="en-US" sz="1600" i="1" dirty="0"/>
              <a:t>Research Square, 2025.</a:t>
            </a:r>
          </a:p>
          <a:p>
            <a:endParaRPr lang="en-US" sz="1600" i="1" dirty="0"/>
          </a:p>
          <a:p>
            <a:r>
              <a:rPr lang="en-US" sz="1600" i="1" dirty="0"/>
              <a:t>Naqvi, M. et al. (2023)</a:t>
            </a:r>
          </a:p>
          <a:p>
            <a:r>
              <a:rPr lang="en-US" sz="1600" i="1" dirty="0"/>
              <a:t>“Skin Cancer Detection Using Deep Learning — A Review,”</a:t>
            </a:r>
          </a:p>
          <a:p>
            <a:r>
              <a:rPr lang="en-US" sz="1600" i="1" dirty="0"/>
              <a:t>Diagnostics, 2023.</a:t>
            </a:r>
          </a:p>
          <a:p>
            <a:endParaRPr lang="en-US" sz="1600" i="1" dirty="0"/>
          </a:p>
          <a:p>
            <a:r>
              <a:rPr lang="en-US" sz="1600" i="1" dirty="0"/>
              <a:t>IJIT Journal (2023)</a:t>
            </a:r>
          </a:p>
          <a:p>
            <a:r>
              <a:rPr lang="en-US" sz="1600" i="1" dirty="0"/>
              <a:t>“Deep Learning-Based Skin Cancer Detection,”</a:t>
            </a:r>
          </a:p>
          <a:p>
            <a:r>
              <a:rPr lang="en-US" sz="1600" i="1" dirty="0"/>
              <a:t>International Journal of Information Technology, Vol. 4, Issue 2, 2023.</a:t>
            </a:r>
          </a:p>
        </p:txBody>
      </p:sp>
    </p:spTree>
    <p:extLst>
      <p:ext uri="{BB962C8B-B14F-4D97-AF65-F5344CB8AC3E}">
        <p14:creationId xmlns:p14="http://schemas.microsoft.com/office/powerpoint/2010/main" val="377695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E5E94F6-4B75-650C-FA51-E37B5BE989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075080"/>
              </p:ext>
            </p:extLst>
          </p:nvPr>
        </p:nvGraphicFramePr>
        <p:xfrm>
          <a:off x="0" y="0"/>
          <a:ext cx="12192000" cy="68450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294444085"/>
                    </a:ext>
                  </a:extLst>
                </a:gridCol>
                <a:gridCol w="1589314">
                  <a:extLst>
                    <a:ext uri="{9D8B030D-6E8A-4147-A177-3AD203B41FA5}">
                      <a16:colId xmlns:a16="http://schemas.microsoft.com/office/drawing/2014/main" val="2006807968"/>
                    </a:ext>
                  </a:extLst>
                </a:gridCol>
                <a:gridCol w="1975521">
                  <a:extLst>
                    <a:ext uri="{9D8B030D-6E8A-4147-A177-3AD203B41FA5}">
                      <a16:colId xmlns:a16="http://schemas.microsoft.com/office/drawing/2014/main" val="1744277986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995774490"/>
                    </a:ext>
                  </a:extLst>
                </a:gridCol>
              </a:tblGrid>
              <a:tr h="600104">
                <a:tc>
                  <a:txBody>
                    <a:bodyPr/>
                    <a:lstStyle/>
                    <a:p>
                      <a:pPr algn="ctr"/>
                      <a:r>
                        <a:rPr lang="en-IN" sz="2400" i="1" dirty="0">
                          <a:solidFill>
                            <a:srgbClr val="00206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Member Name</a:t>
                      </a:r>
                      <a:endParaRPr lang="en-US" sz="2400" i="1" dirty="0">
                        <a:solidFill>
                          <a:srgbClr val="00206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i="1" dirty="0">
                          <a:solidFill>
                            <a:srgbClr val="00206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Roll No.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i="1" dirty="0">
                          <a:solidFill>
                            <a:srgbClr val="00206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Role</a:t>
                      </a:r>
                      <a:endParaRPr lang="en-US" sz="2400" i="1" dirty="0">
                        <a:solidFill>
                          <a:srgbClr val="00206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i="1" dirty="0">
                          <a:solidFill>
                            <a:srgbClr val="00206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  Key Responsibilities</a:t>
                      </a:r>
                      <a:endParaRPr lang="en-US" sz="2400" i="1" dirty="0">
                        <a:solidFill>
                          <a:srgbClr val="00206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8686859"/>
                  </a:ext>
                </a:extLst>
              </a:tr>
              <a:tr h="1801677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Priyanshi Agrawal</a:t>
                      </a:r>
                      <a:endParaRPr lang="en-US" sz="2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n/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2301CS90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 Lead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Coordinated project timeline; ensured consistency across all notebooks; supervised preprocessing pipeline; managed lesion-level splitting and dataset integrity verification; final QA and integration of all model outputs.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7269276"/>
                  </a:ext>
                </a:extLst>
              </a:tr>
              <a:tr h="1517202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Shiksha </a:t>
                      </a:r>
                      <a:r>
                        <a:rPr lang="en-IN" sz="24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Raginee</a:t>
                      </a:r>
                      <a:endParaRPr lang="en-US" sz="2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cap="none" spc="0" dirty="0">
                          <a:ln/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2301AI13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source Lead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Handled dataset reconstruction from Part 1 and Part 2 folders; removed duplicates; validated metadata; implemented oversampling strategies; organized train/</a:t>
                      </a:r>
                      <a:r>
                        <a:rPr lang="en-IN" sz="2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</a:t>
                      </a:r>
                      <a:r>
                        <a:rPr lang="en-I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/test CSVs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8931805"/>
                  </a:ext>
                </a:extLst>
              </a:tr>
              <a:tr h="1603043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Preeti </a:t>
                      </a:r>
                      <a:br>
                        <a:rPr lang="en-IN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IN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Kumari</a:t>
                      </a:r>
                      <a:endParaRPr lang="en-US" sz="2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n/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2301AI17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Modeling</a:t>
                      </a:r>
                      <a:r>
                        <a:rPr lang="en-I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Lead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Implemented all model architectures: Binary CNN, 7-Class CNN, VGG16 transfer learning, ResNet50 fine-tuning, and SVM using VGG16 features; conducted hyperparameter tuning and training in separate notebook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6281830"/>
                  </a:ext>
                </a:extLst>
              </a:tr>
              <a:tr h="1232727">
                <a:tc>
                  <a:txBody>
                    <a:bodyPr/>
                    <a:lstStyle/>
                    <a:p>
                      <a:pPr algn="ctr"/>
                      <a:r>
                        <a:rPr lang="en-IN" sz="24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CH.Rincy</a:t>
                      </a:r>
                      <a:r>
                        <a:rPr lang="en-IN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N" sz="24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Chelciya</a:t>
                      </a:r>
                      <a:endParaRPr lang="en-US" sz="2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cap="none" spc="0" dirty="0">
                          <a:ln/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2301CS40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Documentation Lead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Prepared report structure; designed methodology diagrams; wrote algorithms ; consolidated literature review; documented system architecture and prepared slide deck.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619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3113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1AEC27-F8BC-523B-DE42-EB5DC3588EAF}"/>
              </a:ext>
            </a:extLst>
          </p:cNvPr>
          <p:cNvSpPr txBox="1"/>
          <p:nvPr/>
        </p:nvSpPr>
        <p:spPr>
          <a:xfrm>
            <a:off x="966700" y="48986"/>
            <a:ext cx="11016341" cy="64017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4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Introduction: </a:t>
            </a:r>
          </a:p>
          <a:p>
            <a:r>
              <a:rPr lang="en-US" sz="44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b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: </a:t>
            </a:r>
            <a:b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Skin cancer is one of the most common and deadly forms of cancer  worldwide.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Dermatologists use </a:t>
            </a:r>
            <a:r>
              <a:rPr lang="en-US" sz="2500" dirty="0" err="1">
                <a:latin typeface="Arial" panose="020B0604020202020204" pitchFamily="34" charset="0"/>
                <a:cs typeface="Arial" panose="020B0604020202020204" pitchFamily="34" charset="0"/>
              </a:rPr>
              <a:t>dermoscopic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images to examine suspicious skin lesions, but Early-stage melanoma often resembles benign lesions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Manual diagnosis is subjective and depends on specialist expertise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Healthcare systems lack sufficient dermatologists, especially in rural areas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Misclassification can delay treatment and increase mortality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Therefore: There is a need for an automated, reliable, and scalable system that can assist clinicians by classifying skin lesions accurately.</a:t>
            </a:r>
          </a:p>
        </p:txBody>
      </p:sp>
    </p:spTree>
    <p:extLst>
      <p:ext uri="{BB962C8B-B14F-4D97-AF65-F5344CB8AC3E}">
        <p14:creationId xmlns:p14="http://schemas.microsoft.com/office/powerpoint/2010/main" val="3453591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FF3F0B-1E83-E9D2-1D6F-A229E18631D1}"/>
              </a:ext>
            </a:extLst>
          </p:cNvPr>
          <p:cNvSpPr txBox="1"/>
          <p:nvPr/>
        </p:nvSpPr>
        <p:spPr>
          <a:xfrm>
            <a:off x="782137" y="170481"/>
            <a:ext cx="11016341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   Motivation : </a:t>
            </a:r>
            <a:b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Early detection can increase melanoma survival rates up to 97%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Deep learning has shown strong performance in image-based medical  	tasks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Public datasets like HAM10000 allow reproducible research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Automated systems can support dermatologists and reduce diagnostic workload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Our project aligns with modern healthcare goals:</a:t>
            </a:r>
          </a:p>
          <a:p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     AI-assisted diagnosis, speed, affordability, and accessibility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4B12A9-15B2-FF85-9E95-9CE8424CDC4A}"/>
              </a:ext>
            </a:extLst>
          </p:cNvPr>
          <p:cNvSpPr txBox="1"/>
          <p:nvPr/>
        </p:nvSpPr>
        <p:spPr>
          <a:xfrm>
            <a:off x="1456841" y="5288340"/>
            <a:ext cx="100936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						Our project aims to: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Develop a deep learning–based system to classify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dermoscopic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images      	                      from the HAM10000 dataset.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964918-86F9-ED20-810F-72D8B256C71E}"/>
              </a:ext>
            </a:extLst>
          </p:cNvPr>
          <p:cNvSpPr txBox="1"/>
          <p:nvPr/>
        </p:nvSpPr>
        <p:spPr>
          <a:xfrm>
            <a:off x="1286360" y="4703565"/>
            <a:ext cx="61063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Objectives :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648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B1291-C3FB-BA01-676A-43BAB0766475}"/>
              </a:ext>
            </a:extLst>
          </p:cNvPr>
          <p:cNvSpPr txBox="1"/>
          <p:nvPr/>
        </p:nvSpPr>
        <p:spPr>
          <a:xfrm>
            <a:off x="443947" y="-46495"/>
            <a:ext cx="11304105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Reconstruct the dataset by:</a:t>
            </a:r>
          </a:p>
          <a:p>
            <a:pPr lvl="1"/>
            <a:r>
              <a:rPr lang="en-US" sz="24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~ Removing duplicate images from Part 1 and Part 2</a:t>
            </a: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~ Performing lesion-level (patient-aware) splitting </a:t>
            </a: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           ~ Balancing classes through oversampling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Train and evaluate multiple models.</a:t>
            </a:r>
          </a:p>
          <a:p>
            <a:pPr lvl="3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~ Custom CNN models</a:t>
            </a:r>
          </a:p>
          <a:p>
            <a:pPr lvl="3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~ Binary CNN (Benign vs. Malignant) </a:t>
            </a:r>
          </a:p>
          <a:p>
            <a:pPr lvl="3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~ 7-Class CNN (Full classification) </a:t>
            </a:r>
          </a:p>
          <a:p>
            <a:pPr lvl="3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~ Transfer Learning Models</a:t>
            </a:r>
          </a:p>
          <a:p>
            <a:pPr lvl="3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~ VGG16 (fine-tuned) </a:t>
            </a:r>
          </a:p>
          <a:p>
            <a:pPr lvl="3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~ ResNet50 (fine-tuned) </a:t>
            </a:r>
          </a:p>
          <a:p>
            <a:pPr lvl="3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~ Hybrid Deep Learning + ML Model</a:t>
            </a:r>
          </a:p>
          <a:p>
            <a:pPr lvl="3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~ VGG16 Feature Extraction + Linear SVM</a:t>
            </a:r>
          </a:p>
          <a:p>
            <a:pPr lvl="2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	   </a:t>
            </a:r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Compare models based on:</a:t>
            </a:r>
          </a:p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		   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~ Accuracy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          ~ Precision, Recall, F1-score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		    ~ Confusion matrix analysis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               ~ Build an inference module to classify any user-uploaded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dermoscopic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image.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048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3630C58-1F56-2952-6C83-B731FFD45B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69045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574800">
                  <a:extLst>
                    <a:ext uri="{9D8B030D-6E8A-4147-A177-3AD203B41FA5}">
                      <a16:colId xmlns:a16="http://schemas.microsoft.com/office/drawing/2014/main" val="378804746"/>
                    </a:ext>
                  </a:extLst>
                </a:gridCol>
                <a:gridCol w="2980267">
                  <a:extLst>
                    <a:ext uri="{9D8B030D-6E8A-4147-A177-3AD203B41FA5}">
                      <a16:colId xmlns:a16="http://schemas.microsoft.com/office/drawing/2014/main" val="325937706"/>
                    </a:ext>
                  </a:extLst>
                </a:gridCol>
                <a:gridCol w="7636933">
                  <a:extLst>
                    <a:ext uri="{9D8B030D-6E8A-4147-A177-3AD203B41FA5}">
                      <a16:colId xmlns:a16="http://schemas.microsoft.com/office/drawing/2014/main" val="2701033914"/>
                    </a:ext>
                  </a:extLst>
                </a:gridCol>
              </a:tblGrid>
              <a:tr h="423293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i="0" u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Literature: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391631"/>
                  </a:ext>
                </a:extLst>
              </a:tr>
              <a:tr h="358171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Author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6623605"/>
                  </a:ext>
                </a:extLst>
              </a:tr>
              <a:tr h="1318721">
                <a:tc>
                  <a:txBody>
                    <a:bodyPr/>
                    <a:lstStyle/>
                    <a:p>
                      <a:pPr algn="l"/>
                      <a:r>
                        <a:rPr lang="en-US" sz="1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Mridha</a:t>
                      </a:r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 (2023)</a:t>
                      </a:r>
                    </a:p>
                    <a:p>
                      <a:pPr algn="l"/>
                      <a:endParaRPr lang="en-US" sz="15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“Interpretable Skin Cancer Classification Using Optimized CNN” — IEEE Access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Used an optimized CNN for classifying </a:t>
                      </a:r>
                      <a:r>
                        <a:rPr lang="en-US" sz="1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dermoscopy</a:t>
                      </a:r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images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Reported 93.4% accuracy on their dataset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Employed class balancing and augmentation — same as our pipeline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Supports our Custom CNN and Binary CNN development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Their focus on interpretability aligns with our future work section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3959936"/>
                  </a:ext>
                </a:extLst>
              </a:tr>
              <a:tr h="1045859">
                <a:tc>
                  <a:txBody>
                    <a:bodyPr/>
                    <a:lstStyle/>
                    <a:p>
                      <a:pPr algn="l"/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Mahmud et al. (2023)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“An Interpretable Deep Learning Approach for Skin Cancer Categorization” — </a:t>
                      </a:r>
                      <a:r>
                        <a:rPr lang="en-US" sz="1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arXiv</a:t>
                      </a:r>
                      <a:endParaRPr lang="en-US" sz="15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Proposed a deep learning model for multi-class lesion classification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Achieved 91–94% accuracy depending on lesion type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Their model supports our 7-Class CNN, VGG16, and ResNet50 approach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Emphasized explainable AI (XAI), consistent with our project’s motivation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0692069"/>
                  </a:ext>
                </a:extLst>
              </a:tr>
              <a:tr h="1318721">
                <a:tc>
                  <a:txBody>
                    <a:bodyPr/>
                    <a:lstStyle/>
                    <a:p>
                      <a:pPr algn="l"/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Murali &amp; Mazumder (2025)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“Skin Cancer Detection Using Deep Learning Techniques: A Review” — Research Square (Preprint)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Reviewed modern deep learning models including VGG16, </a:t>
                      </a:r>
                      <a:r>
                        <a:rPr lang="en-US" sz="1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ResNet</a:t>
                      </a:r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Inception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Noted that transfer learning models achieve 75–90% accuracy on HAM-like datasets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Confirms our use of VGG16 Transfer Learning and ResNet50 Fine-Tuning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Highlighted challenges: class imbalance &amp; inter-class similarity — same issues we solved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4175106"/>
                  </a:ext>
                </a:extLst>
              </a:tr>
              <a:tr h="1318721">
                <a:tc>
                  <a:txBody>
                    <a:bodyPr/>
                    <a:lstStyle/>
                    <a:p>
                      <a:pPr algn="l"/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Naqvi et al. (2023)</a:t>
                      </a:r>
                    </a:p>
                    <a:p>
                      <a:pPr algn="l"/>
                      <a:endParaRPr lang="en-US" sz="15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“Skin Cancer Detection Using Deep Learning — A Review” — Diagnostics Journal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Surveyed CNN-based and transfer-learning methods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Showed that hybrid models (Deep Features + ML classifiers) reach 80–92% accuracy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Directly supports our VGG16 Feature Extraction + SVM experiment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Also mentions the role of augmentation and preprocessing, matching our   methodology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6844578"/>
                  </a:ext>
                </a:extLst>
              </a:tr>
              <a:tr h="1074513">
                <a:tc>
                  <a:txBody>
                    <a:bodyPr/>
                    <a:lstStyle/>
                    <a:p>
                      <a:pPr algn="l"/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IJIT Journal (2023)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“Deep Learning-Based Skin Cancer Detection” — IJIT, Vol. 4, Issue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Discussed use of CNNs and transfer-learning on </a:t>
                      </a:r>
                      <a:r>
                        <a:rPr lang="en-US" sz="1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dermoscopy</a:t>
                      </a:r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datasets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Reported accuracies in the range of 70–88% using pretrained models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Helps justify why deep CNNs outperform simple models</a:t>
                      </a:r>
                    </a:p>
                    <a:p>
                      <a:r>
                        <a:rPr lang="en-US" sz="1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✔ Supports our finding that ResNet50 and VGG16 perform better than scratch CNN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1530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2360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2D5706-A02B-7618-2030-07F3E1C96C4C}"/>
              </a:ext>
            </a:extLst>
          </p:cNvPr>
          <p:cNvSpPr txBox="1"/>
          <p:nvPr/>
        </p:nvSpPr>
        <p:spPr>
          <a:xfrm>
            <a:off x="472246" y="1498439"/>
            <a:ext cx="1219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Notebook 1 — </a:t>
            </a:r>
            <a:r>
              <a:rPr lang="en-IN" b="1" dirty="0" err="1">
                <a:solidFill>
                  <a:srgbClr val="000000"/>
                </a:solidFill>
                <a:latin typeface="Helvetica Neue" panose="02000503000000020004" pitchFamily="2" charset="0"/>
              </a:rPr>
              <a:t>P</a:t>
            </a:r>
            <a:r>
              <a:rPr lang="en-IN" b="1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reprocessing_and_splits</a:t>
            </a:r>
            <a:r>
              <a:rPr lang="en-IN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(N1)</a:t>
            </a:r>
          </a:p>
          <a:p>
            <a:pPr>
              <a:buNone/>
            </a:pPr>
            <a:r>
              <a:rPr lang="en-IN" sz="12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	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	</a:t>
            </a:r>
          </a:p>
          <a:p>
            <a:pPr>
              <a:buNone/>
            </a:pPr>
            <a:b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</a:br>
            <a:endParaRPr lang="en-IN" sz="12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869E3-9E81-4F81-48FA-3454B69A883F}"/>
              </a:ext>
            </a:extLst>
          </p:cNvPr>
          <p:cNvSpPr txBox="1"/>
          <p:nvPr/>
        </p:nvSpPr>
        <p:spPr>
          <a:xfrm>
            <a:off x="3910086" y="-41181"/>
            <a:ext cx="7987552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Methodology 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184F1E-0B44-E85F-5A43-D58DB63E0EFF}"/>
              </a:ext>
            </a:extLst>
          </p:cNvPr>
          <p:cNvSpPr txBox="1"/>
          <p:nvPr/>
        </p:nvSpPr>
        <p:spPr>
          <a:xfrm>
            <a:off x="5371578" y="451262"/>
            <a:ext cx="66638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12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          Purpose: 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prepare clean image folder and create train/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val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/test CSV splits </a:t>
            </a:r>
            <a:b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</a:b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`		     (lesion-level, no leakage).</a:t>
            </a:r>
          </a:p>
          <a:p>
            <a:pPr>
              <a:buNone/>
            </a:pPr>
            <a:r>
              <a:rPr lang="en-IN" sz="12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	Main steps: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fix dataset paths, unzip 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 copy images from Part1 &amp; Part2 into one folder while skipping duplicate filenames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load metadata CSV and attach 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filepath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to each row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Label-encode the 7 classes (dx → label)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do lesion-level split  → train / 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val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/ test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oversample training set only (row-level) to balance classes</a:t>
            </a:r>
          </a:p>
          <a:p>
            <a:pPr marL="498475" lvl="2" indent="415925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save 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df_train.csv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df_val.csv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df_test.csv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to split</a:t>
            </a:r>
            <a:b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</a:br>
            <a:r>
              <a:rPr lang="en-IN" sz="1200" b="1" dirty="0">
                <a:solidFill>
                  <a:srgbClr val="000000"/>
                </a:solidFill>
                <a:latin typeface="Helvetica Neue" panose="02000503000000020004" pitchFamily="2" charset="0"/>
              </a:rPr>
              <a:t>Outputs: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 balanced </a:t>
            </a:r>
            <a:r>
              <a:rPr lang="en-IN" sz="12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df_train.csv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, </a:t>
            </a:r>
            <a:r>
              <a:rPr lang="en-IN" sz="12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df_val.csv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, </a:t>
            </a:r>
            <a:r>
              <a:rPr lang="en-IN" sz="12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df_test.csv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 and image folder.</a:t>
            </a:r>
            <a:endParaRPr lang="en-IN" sz="12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FD5C9E-7123-7C30-D1B0-694DE873B1AA}"/>
              </a:ext>
            </a:extLst>
          </p:cNvPr>
          <p:cNvSpPr txBox="1"/>
          <p:nvPr/>
        </p:nvSpPr>
        <p:spPr>
          <a:xfrm>
            <a:off x="6876789" y="3536723"/>
            <a:ext cx="63632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000000"/>
                </a:solidFill>
                <a:latin typeface="Helvetica Neue" panose="02000503000000020004" pitchFamily="2" charset="0"/>
              </a:rPr>
              <a:t>Notebook 2 — Binary CNN (N2)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427D1F-732A-1027-78B4-AFFE71AD8B47}"/>
              </a:ext>
            </a:extLst>
          </p:cNvPr>
          <p:cNvSpPr txBox="1"/>
          <p:nvPr/>
        </p:nvSpPr>
        <p:spPr>
          <a:xfrm>
            <a:off x="48950" y="2957176"/>
            <a:ext cx="695820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IN" sz="12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Purpose: 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train a custom CNN to classify Benign vs Malignant (binary).</a:t>
            </a:r>
          </a:p>
          <a:p>
            <a:pPr lvl="1"/>
            <a:r>
              <a:rPr lang="en-IN" sz="12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Main steps: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load splits CSVs from N1 and create binary labels (benign / malignant)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make 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ImageDataGenerators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with augmentation (rescale + flips + shifts + zoom)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build small 3-block CNN (Conv32 → Conv64 → Conv128 → Dense(128) → Dense(2))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compile with Adam, 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train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evaluate on test set, produce confusion matrix and classification report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save binary_cnn_best.h5 </a:t>
            </a:r>
          </a:p>
          <a:p>
            <a:pPr marL="493713" lvl="2"/>
            <a:r>
              <a:rPr lang="en-IN" sz="12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Outputs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: binary_cnn_best.h5, plots, classification report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5D02C4-079D-E565-07B2-F3B16C219025}"/>
              </a:ext>
            </a:extLst>
          </p:cNvPr>
          <p:cNvSpPr txBox="1"/>
          <p:nvPr/>
        </p:nvSpPr>
        <p:spPr>
          <a:xfrm>
            <a:off x="660638" y="5796171"/>
            <a:ext cx="6958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1800" b="1" dirty="0">
                <a:solidFill>
                  <a:srgbClr val="000000"/>
                </a:solidFill>
                <a:latin typeface="Helvetica Neue" panose="02000503000000020004" pitchFamily="2" charset="0"/>
              </a:rPr>
              <a:t>Notebook 3 — 7-Class CNN (from scratch) (N3)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886D27-C470-38F2-4ECF-556172BF23E5}"/>
              </a:ext>
            </a:extLst>
          </p:cNvPr>
          <p:cNvSpPr txBox="1"/>
          <p:nvPr/>
        </p:nvSpPr>
        <p:spPr>
          <a:xfrm>
            <a:off x="5570951" y="5103674"/>
            <a:ext cx="695820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12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         Purpose: 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train a 7-class CNN </a:t>
            </a:r>
          </a:p>
          <a:p>
            <a:pPr lvl="1"/>
            <a:r>
              <a:rPr lang="en-IN" sz="12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Main steps: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load balanced 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df_train.csv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df_val.csv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df_test.csv</a:t>
            </a:r>
            <a:endParaRPr lang="en-IN" sz="12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ImageDataGenerators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(rescale + augmentation) with </a:t>
            </a:r>
            <a:r>
              <a:rPr lang="en-IN" sz="120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class_mode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='categorical’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build 7-class CNN (same 3 conv blocks but Dense(256) before output)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training (longer epochs than binary)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evaluate (accuracy, classification report, confusion matrix)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~ save cnn7_best.h5 </a:t>
            </a:r>
          </a:p>
          <a:p>
            <a:pPr lvl="1"/>
            <a:r>
              <a:rPr lang="en-IN" sz="12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Outputs: </a:t>
            </a:r>
            <a: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cnn7_best.h5, metrics, confusion matrix.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D8D67A8-9802-3F78-ADD5-6D8DF8CD1E38}"/>
              </a:ext>
            </a:extLst>
          </p:cNvPr>
          <p:cNvCxnSpPr/>
          <p:nvPr/>
        </p:nvCxnSpPr>
        <p:spPr>
          <a:xfrm>
            <a:off x="-38732" y="2809690"/>
            <a:ext cx="1235181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AE4B273-5DF0-76D7-3F20-3CDF2AE86EEF}"/>
              </a:ext>
            </a:extLst>
          </p:cNvPr>
          <p:cNvCxnSpPr/>
          <p:nvPr/>
        </p:nvCxnSpPr>
        <p:spPr>
          <a:xfrm>
            <a:off x="-79909" y="5103674"/>
            <a:ext cx="1235181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6286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E8A04FD-58F5-DA66-4D78-9139B859F131}"/>
              </a:ext>
            </a:extLst>
          </p:cNvPr>
          <p:cNvSpPr txBox="1"/>
          <p:nvPr/>
        </p:nvSpPr>
        <p:spPr>
          <a:xfrm>
            <a:off x="554620" y="1216466"/>
            <a:ext cx="121920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0000"/>
                </a:solidFill>
                <a:latin typeface="Helvetica Neue" panose="02000503000000020004" pitchFamily="2" charset="0"/>
              </a:rPr>
              <a:t>Notebook 4 — VGG16 Transfer Learning (7-class) (N4</a:t>
            </a:r>
            <a:r>
              <a:rPr lang="en-IN" dirty="0"/>
              <a:t>)</a:t>
            </a:r>
          </a:p>
          <a:p>
            <a:pPr>
              <a:buNone/>
            </a:pPr>
            <a:endParaRPr lang="en-IN" sz="1600" b="1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pPr>
              <a:buNone/>
            </a:pPr>
            <a:r>
              <a:rPr lang="en-IN" sz="1200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	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	</a:t>
            </a:r>
          </a:p>
          <a:p>
            <a:pPr>
              <a:buNone/>
            </a:pPr>
            <a:br>
              <a:rPr lang="en-IN" sz="12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</a:br>
            <a:endParaRPr lang="en-IN" sz="12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82ED05-1ED1-6035-713E-11694F8139F3}"/>
              </a:ext>
            </a:extLst>
          </p:cNvPr>
          <p:cNvSpPr txBox="1"/>
          <p:nvPr/>
        </p:nvSpPr>
        <p:spPr>
          <a:xfrm>
            <a:off x="3910086" y="-41181"/>
            <a:ext cx="7987552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Methodology 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69CD14-A32D-AF6A-F616-3991DB71655D}"/>
              </a:ext>
            </a:extLst>
          </p:cNvPr>
          <p:cNvSpPr txBox="1"/>
          <p:nvPr/>
        </p:nvSpPr>
        <p:spPr>
          <a:xfrm>
            <a:off x="4851460" y="524450"/>
            <a:ext cx="694346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IN" sz="1200" b="1" dirty="0">
                <a:solidFill>
                  <a:srgbClr val="000000"/>
                </a:solidFill>
                <a:latin typeface="Helvetica Neue" panose="02000503000000020004" pitchFamily="2" charset="0"/>
              </a:rPr>
              <a:t>           Purpose: 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use VGG16 (ImageNet) as backbone, train a 7-class classifier.</a:t>
            </a:r>
          </a:p>
          <a:p>
            <a:pPr lvl="2"/>
            <a:r>
              <a:rPr lang="en-IN" sz="1200" b="1" dirty="0">
                <a:solidFill>
                  <a:srgbClr val="000000"/>
                </a:solidFill>
                <a:latin typeface="Helvetica Neue" panose="02000503000000020004" pitchFamily="2" charset="0"/>
              </a:rPr>
              <a:t>          Main steps:</a:t>
            </a:r>
          </a:p>
          <a:p>
            <a:pPr lvl="3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	~ Loads splits from N1 and uses VGG preprocessing function</a:t>
            </a:r>
          </a:p>
          <a:p>
            <a:pPr lvl="3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	~ data generators with VGG preprocessing + augmentation for train</a:t>
            </a:r>
          </a:p>
          <a:p>
            <a:pPr lvl="3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	~ build model: VGG16 → freeze most layers → Dense(256) → 	  	    Dropout → Dense(7)</a:t>
            </a:r>
          </a:p>
          <a:p>
            <a:pPr lvl="3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	~ compile,  train head first </a:t>
            </a:r>
          </a:p>
          <a:p>
            <a:pPr lvl="3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	~ evaluate on test set (classification report + confusion matrix)</a:t>
            </a:r>
          </a:p>
          <a:p>
            <a:pPr lvl="3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	~ save vgg16_best.h5</a:t>
            </a:r>
          </a:p>
          <a:p>
            <a:pPr lvl="2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	</a:t>
            </a:r>
            <a:r>
              <a:rPr lang="en-IN" sz="1200" b="1" dirty="0">
                <a:solidFill>
                  <a:srgbClr val="000000"/>
                </a:solidFill>
                <a:latin typeface="Helvetica Neue" panose="02000503000000020004" pitchFamily="2" charset="0"/>
              </a:rPr>
              <a:t>Outputs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: vgg16_best.h5, metrics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32B639-0391-6F15-AD8F-692F5E27427C}"/>
              </a:ext>
            </a:extLst>
          </p:cNvPr>
          <p:cNvSpPr txBox="1"/>
          <p:nvPr/>
        </p:nvSpPr>
        <p:spPr>
          <a:xfrm>
            <a:off x="7139875" y="3471549"/>
            <a:ext cx="63632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0000"/>
                </a:solidFill>
                <a:latin typeface="Helvetica Neue" panose="02000503000000020004" pitchFamily="2" charset="0"/>
              </a:rPr>
              <a:t>Notebook 5 — ResNet50 (7-class) (N5)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2E653F-0DF0-ACA5-EE3D-812DB94FA132}"/>
              </a:ext>
            </a:extLst>
          </p:cNvPr>
          <p:cNvSpPr txBox="1"/>
          <p:nvPr/>
        </p:nvSpPr>
        <p:spPr>
          <a:xfrm>
            <a:off x="554620" y="2836828"/>
            <a:ext cx="695820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solidFill>
                  <a:srgbClr val="000000"/>
                </a:solidFill>
                <a:latin typeface="Helvetica Neue" panose="02000503000000020004" pitchFamily="2" charset="0"/>
              </a:rPr>
              <a:t>Purpose:  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ResNet50 for 7-class classification </a:t>
            </a:r>
          </a:p>
          <a:p>
            <a:r>
              <a:rPr lang="en-IN" sz="1200" b="1" dirty="0">
                <a:solidFill>
                  <a:srgbClr val="000000"/>
                </a:solidFill>
                <a:latin typeface="Helvetica Neue" panose="02000503000000020004" pitchFamily="2" charset="0"/>
              </a:rPr>
              <a:t>Main steps: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load splits and use </a:t>
            </a:r>
            <a:r>
              <a:rPr lang="en-IN" sz="12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ResNet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 preprocess function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data generators (train with augmentation)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ResNet50 → unfreeze last ~50 layers  → Dense(256) → Dropout → Dense(7)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compile,  train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evaluate on test set and show confusion matrix + report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save resnet50_best.h5</a:t>
            </a:r>
          </a:p>
          <a:p>
            <a:r>
              <a:rPr lang="en-IN" sz="1200" b="1" dirty="0">
                <a:solidFill>
                  <a:srgbClr val="000000"/>
                </a:solidFill>
                <a:latin typeface="Helvetica Neue" panose="02000503000000020004" pitchFamily="2" charset="0"/>
              </a:rPr>
              <a:t>Outputs: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 resnet50_best.h5, test metrics (77.53% accuracy), confusion matrix.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E44AF3-589F-CCCE-F954-028923AA7E67}"/>
              </a:ext>
            </a:extLst>
          </p:cNvPr>
          <p:cNvSpPr txBox="1"/>
          <p:nvPr/>
        </p:nvSpPr>
        <p:spPr>
          <a:xfrm>
            <a:off x="181667" y="5648742"/>
            <a:ext cx="6958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00000"/>
                </a:solidFill>
                <a:latin typeface="Helvetica Neue" panose="02000503000000020004" pitchFamily="2" charset="0"/>
              </a:rPr>
              <a:t>Notebook 6 — VGG16 Features + Linear SVM (N6)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E8CB8C-9FBB-2C59-101B-3DAF50434356}"/>
              </a:ext>
            </a:extLst>
          </p:cNvPr>
          <p:cNvSpPr txBox="1"/>
          <p:nvPr/>
        </p:nvSpPr>
        <p:spPr>
          <a:xfrm>
            <a:off x="5494710" y="4838554"/>
            <a:ext cx="695820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solidFill>
                  <a:srgbClr val="000000"/>
                </a:solidFill>
                <a:latin typeface="Helvetica Neue" panose="02000503000000020004" pitchFamily="2" charset="0"/>
              </a:rPr>
              <a:t>Purpose: 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extract VGG16 global-average features and train a linear SVM on them.</a:t>
            </a:r>
          </a:p>
          <a:p>
            <a:r>
              <a:rPr lang="en-IN" sz="1200" b="1" dirty="0">
                <a:solidFill>
                  <a:srgbClr val="000000"/>
                </a:solidFill>
                <a:latin typeface="Helvetica Neue" panose="02000503000000020004" pitchFamily="2" charset="0"/>
              </a:rPr>
              <a:t>Main steps: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load splits and build </a:t>
            </a:r>
            <a:r>
              <a:rPr lang="en-IN" sz="12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ImageDataGenerator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 with VGG preprocessing (no augmentation)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create </a:t>
            </a:r>
            <a:r>
              <a:rPr lang="en-IN" sz="12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feat_model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 = VGG16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extract features for train / </a:t>
            </a:r>
            <a:r>
              <a:rPr lang="en-IN" sz="12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val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 / test (one pass)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build a pipeline: </a:t>
            </a:r>
            <a:r>
              <a:rPr lang="en-IN" sz="12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StandardScaler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 →  </a:t>
            </a:r>
            <a:r>
              <a:rPr lang="en-IN" sz="12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LinearSVM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 and train on features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evaluate on validation and test (accuracy, report, confusion matrix)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save SVM model </a:t>
            </a:r>
          </a:p>
          <a:p>
            <a:pPr lvl="1"/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~ inference helper: preprocess → extract feature → SVM predict</a:t>
            </a:r>
          </a:p>
          <a:p>
            <a:r>
              <a:rPr lang="en-IN" sz="1200" b="1" dirty="0">
                <a:solidFill>
                  <a:srgbClr val="000000"/>
                </a:solidFill>
                <a:latin typeface="Helvetica Neue" panose="02000503000000020004" pitchFamily="2" charset="0"/>
              </a:rPr>
              <a:t>Outputs: </a:t>
            </a:r>
            <a:r>
              <a:rPr lang="en-IN" sz="12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svm_vgg_features.joblib</a:t>
            </a:r>
            <a:r>
              <a:rPr lang="en-I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, classification report.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277AB0-6BF8-148B-8EC4-89A1B5903CCB}"/>
              </a:ext>
            </a:extLst>
          </p:cNvPr>
          <p:cNvCxnSpPr/>
          <p:nvPr/>
        </p:nvCxnSpPr>
        <p:spPr>
          <a:xfrm>
            <a:off x="-1" y="2667402"/>
            <a:ext cx="1235181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20F5C1C-CBA2-9260-BB2A-A1FC40996450}"/>
              </a:ext>
            </a:extLst>
          </p:cNvPr>
          <p:cNvCxnSpPr/>
          <p:nvPr/>
        </p:nvCxnSpPr>
        <p:spPr>
          <a:xfrm>
            <a:off x="-2" y="4738577"/>
            <a:ext cx="1235181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398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A64D0E4D-E27F-512C-5D76-5793B57D04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692" y="1889292"/>
            <a:ext cx="3250190" cy="42289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 descr="A diagram of a software development&#10;&#10;AI-generated content may be incorrect.">
            <a:extLst>
              <a:ext uri="{FF2B5EF4-FFF2-40B4-BE49-F238E27FC236}">
                <a16:creationId xmlns:a16="http://schemas.microsoft.com/office/drawing/2014/main" id="{35C4B109-5C7E-C347-6A38-926F9D2D1D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920" y="1889293"/>
            <a:ext cx="3222324" cy="42289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 descr="A diagram of a software development process&#10;&#10;AI-generated content may be incorrect.">
            <a:extLst>
              <a:ext uri="{FF2B5EF4-FFF2-40B4-BE49-F238E27FC236}">
                <a16:creationId xmlns:a16="http://schemas.microsoft.com/office/drawing/2014/main" id="{4668A701-04D2-946C-C0CC-C0376D85B7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3282" y="1889293"/>
            <a:ext cx="3250190" cy="42289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E0A6564-81BD-985C-E55B-612D913D5185}"/>
              </a:ext>
            </a:extLst>
          </p:cNvPr>
          <p:cNvSpPr txBox="1"/>
          <p:nvPr/>
        </p:nvSpPr>
        <p:spPr>
          <a:xfrm>
            <a:off x="4381008" y="450250"/>
            <a:ext cx="61026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/>
              <a:t>FLOWCHARTS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8408DB1-2FF9-5ACB-14B4-2177FE3245D7}"/>
              </a:ext>
            </a:extLst>
          </p:cNvPr>
          <p:cNvSpPr txBox="1"/>
          <p:nvPr/>
        </p:nvSpPr>
        <p:spPr>
          <a:xfrm>
            <a:off x="716692" y="1340860"/>
            <a:ext cx="61042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>
                <a:solidFill>
                  <a:srgbClr val="000000"/>
                </a:solidFill>
                <a:latin typeface="Helvetica Neue" panose="02000503000000020004" pitchFamily="2" charset="0"/>
              </a:rPr>
              <a:t>P</a:t>
            </a:r>
            <a:r>
              <a:rPr lang="en-IN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reprocessing </a:t>
            </a:r>
            <a:r>
              <a:rPr lang="en-IN" b="1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and_</a:t>
            </a:r>
            <a:r>
              <a:rPr lang="en-IN" b="1" dirty="0" err="1">
                <a:solidFill>
                  <a:srgbClr val="000000"/>
                </a:solidFill>
                <a:latin typeface="Helvetica Neue" panose="02000503000000020004" pitchFamily="2" charset="0"/>
              </a:rPr>
              <a:t>S</a:t>
            </a:r>
            <a:r>
              <a:rPr lang="en-IN" b="1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plits</a:t>
            </a:r>
            <a:r>
              <a:rPr lang="en-IN" b="1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(N1)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FF3EF1B-1B24-46FB-FE54-CE939072DA53}"/>
              </a:ext>
            </a:extLst>
          </p:cNvPr>
          <p:cNvSpPr txBox="1"/>
          <p:nvPr/>
        </p:nvSpPr>
        <p:spPr>
          <a:xfrm>
            <a:off x="5364440" y="1330040"/>
            <a:ext cx="61108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000000"/>
                </a:solidFill>
                <a:latin typeface="Helvetica Neue" panose="02000503000000020004" pitchFamily="2" charset="0"/>
              </a:rPr>
              <a:t>Binary CNN (N2)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4AB3418-DF37-C1C0-5962-1BFF5FB6605A}"/>
              </a:ext>
            </a:extLst>
          </p:cNvPr>
          <p:cNvSpPr txBox="1"/>
          <p:nvPr/>
        </p:nvSpPr>
        <p:spPr>
          <a:xfrm>
            <a:off x="8413244" y="1330040"/>
            <a:ext cx="61108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000000"/>
                </a:solidFill>
                <a:latin typeface="Helvetica Neue" panose="02000503000000020004" pitchFamily="2" charset="0"/>
              </a:rPr>
              <a:t>7-Class CNN (from scratch) (N3)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641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558</TotalTime>
  <Words>2688</Words>
  <Application>Microsoft Office PowerPoint</Application>
  <PresentationFormat>Widescreen</PresentationFormat>
  <Paragraphs>335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Arial</vt:lpstr>
      <vt:lpstr>Helvetica Neue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PRIYANSHI AGRAWAL</dc:creator>
  <cp:lastModifiedBy>PRIYANSHI AGRAWAL</cp:lastModifiedBy>
  <cp:revision>11</cp:revision>
  <dcterms:created xsi:type="dcterms:W3CDTF">2025-11-11T16:14:12Z</dcterms:created>
  <dcterms:modified xsi:type="dcterms:W3CDTF">2025-11-18T14:44:28Z</dcterms:modified>
</cp:coreProperties>
</file>

<file path=docProps/thumbnail.jpeg>
</file>